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9" r:id="rId3"/>
    <p:sldId id="278" r:id="rId4"/>
    <p:sldId id="259" r:id="rId5"/>
    <p:sldId id="266" r:id="rId6"/>
    <p:sldId id="282" r:id="rId7"/>
    <p:sldId id="263" r:id="rId8"/>
    <p:sldId id="317" r:id="rId9"/>
    <p:sldId id="305" r:id="rId10"/>
    <p:sldId id="309" r:id="rId11"/>
    <p:sldId id="308" r:id="rId12"/>
    <p:sldId id="310" r:id="rId13"/>
    <p:sldId id="304" r:id="rId14"/>
    <p:sldId id="311" r:id="rId15"/>
    <p:sldId id="312" r:id="rId16"/>
    <p:sldId id="303" r:id="rId17"/>
    <p:sldId id="302" r:id="rId18"/>
    <p:sldId id="296" r:id="rId19"/>
    <p:sldId id="313" r:id="rId20"/>
    <p:sldId id="307" r:id="rId21"/>
    <p:sldId id="314" r:id="rId22"/>
    <p:sldId id="297" r:id="rId23"/>
    <p:sldId id="298" r:id="rId24"/>
    <p:sldId id="299" r:id="rId25"/>
    <p:sldId id="316" r:id="rId26"/>
    <p:sldId id="320" r:id="rId27"/>
    <p:sldId id="315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6600"/>
    <a:srgbClr val="FF3300"/>
    <a:srgbClr val="3399FF"/>
    <a:srgbClr val="0066FF"/>
    <a:srgbClr val="5B9BD5"/>
    <a:srgbClr val="FF0000"/>
    <a:srgbClr val="FF9966"/>
    <a:srgbClr val="6600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 autoAdjust="0"/>
    <p:restoredTop sz="87085" autoAdjust="0"/>
  </p:normalViewPr>
  <p:slideViewPr>
    <p:cSldViewPr snapToGrid="0">
      <p:cViewPr varScale="1">
        <p:scale>
          <a:sx n="108" d="100"/>
          <a:sy n="108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19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5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9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73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77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7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4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7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0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22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1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827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34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364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28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6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6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8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58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9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8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1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psych.bnu.edu.cn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56" y="1004480"/>
            <a:ext cx="36385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711" y="1390908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项目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所有调查问卷都在这里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联系人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向指定联系人分发调查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库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收藏调查</a:t>
            </a:r>
            <a:r>
              <a:rPr lang="zh-CN" altLang="en-US" sz="2400" b="1" dirty="0" smtClean="0"/>
              <a:t>、问题、图片、消息等，方便重复使用</a:t>
            </a:r>
            <a:endParaRPr lang="en-US" altLang="zh-CN" sz="2400" b="1" dirty="0" smtClean="0"/>
          </a:p>
        </p:txBody>
      </p:sp>
      <p:sp>
        <p:nvSpPr>
          <p:cNvPr id="16" name="椭圆 15"/>
          <p:cNvSpPr/>
          <p:nvPr/>
        </p:nvSpPr>
        <p:spPr>
          <a:xfrm>
            <a:off x="5635857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0297" y="601157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现在让我们正式开始新建一个项目吧！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75114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267987" y="921700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56" y="154222"/>
            <a:ext cx="4665346" cy="573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5688658" y="678806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5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创建项目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创建一</a:t>
            </a:r>
            <a:r>
              <a:rPr lang="zh-CN" altLang="en-US" sz="2400" b="1" dirty="0"/>
              <a:t>个空白</a:t>
            </a:r>
            <a:r>
              <a:rPr lang="zh-CN" altLang="en-US" sz="2400" b="1" dirty="0" smtClean="0"/>
              <a:t>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/>
              <a:t>复制</a:t>
            </a:r>
            <a:r>
              <a:rPr lang="zh-CN" altLang="en-US" sz="2400" b="1" dirty="0" smtClean="0"/>
              <a:t>已有调查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从库中导入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项目设置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文件夹</a:t>
            </a:r>
            <a:r>
              <a:rPr lang="zh-CN" altLang="en-US" sz="2400" b="1" dirty="0" smtClean="0"/>
              <a:t>对项目分类管理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星标</a:t>
            </a:r>
            <a:r>
              <a:rPr lang="zh-CN" altLang="en-US" sz="2400" b="1" dirty="0" smtClean="0"/>
              <a:t>：为项目添加星标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项目状态：“活动”</a:t>
            </a:r>
            <a:r>
              <a:rPr lang="en-US" altLang="zh-CN" sz="2400" b="1" dirty="0" smtClean="0"/>
              <a:t>/”</a:t>
            </a: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”/</a:t>
            </a:r>
            <a:r>
              <a:rPr lang="zh-CN" altLang="en-US" sz="2400" b="1" dirty="0" smtClean="0"/>
              <a:t>“已关闭”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70" y="470239"/>
            <a:ext cx="4562475" cy="184785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9847937" y="1476142"/>
            <a:ext cx="2249469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45" y="2049729"/>
            <a:ext cx="6553200" cy="531486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774675" y="3660250"/>
            <a:ext cx="1124734" cy="118108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38788" y="501273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71" y="246828"/>
            <a:ext cx="3543300" cy="6276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创建操作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协作</a:t>
            </a:r>
            <a:r>
              <a:rPr lang="zh-CN" altLang="en-US" sz="2400" b="1" dirty="0" smtClean="0"/>
              <a:t>：共享给团队成员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重命名项目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复制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 smtClean="0"/>
              <a:t>其它文件夹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翻译</a:t>
            </a:r>
            <a:r>
              <a:rPr lang="zh-CN" altLang="en-US" sz="2400" b="1" dirty="0" smtClean="0"/>
              <a:t>：翻译选定题目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分发调查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数据和分析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查看报告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删除项目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3740" y="2984937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833740" y="2210570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50" y="1994707"/>
            <a:ext cx="5133975" cy="461962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624089" y="5077418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833740" y="4227355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545262" y="1994707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841785" y="5889402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090" y="14226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项目由四部分组成：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：项目主体，在该部分编辑内容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分发</a:t>
            </a:r>
            <a:r>
              <a:rPr lang="zh-CN" altLang="en-US" b="1" dirty="0" smtClean="0">
                <a:solidFill>
                  <a:schemeClr val="bg1"/>
                </a:solidFill>
              </a:rPr>
              <a:t>：可通过不同方式分发当前调查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>
                <a:solidFill>
                  <a:srgbClr val="FFC000"/>
                </a:solidFill>
              </a:rPr>
              <a:t>数据和</a:t>
            </a:r>
            <a:r>
              <a:rPr lang="zh-CN" altLang="en-US" b="1" dirty="0" smtClean="0">
                <a:solidFill>
                  <a:srgbClr val="FFC000"/>
                </a:solidFill>
              </a:rPr>
              <a:t>分析</a:t>
            </a:r>
            <a:r>
              <a:rPr lang="zh-CN" altLang="en-US" b="1" dirty="0" smtClean="0">
                <a:solidFill>
                  <a:schemeClr val="bg1"/>
                </a:solidFill>
              </a:rPr>
              <a:t>：对调查结果进行可视化分析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smtClean="0">
                <a:solidFill>
                  <a:srgbClr val="FFC000"/>
                </a:solidFill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</a:rPr>
              <a:t>报告</a:t>
            </a:r>
            <a:r>
              <a:rPr lang="zh-CN" altLang="en-US" b="1" dirty="0" smtClean="0">
                <a:solidFill>
                  <a:schemeClr val="bg1"/>
                </a:solidFill>
              </a:rPr>
              <a:t>：生成调查报告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调查的基本设置：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界面外观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调查流程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调查选项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工具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60" y="84082"/>
            <a:ext cx="6901939" cy="639028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135614" y="451943"/>
            <a:ext cx="2663061" cy="400378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7796" y="50304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</a:rPr>
              <a:t>项目的四部分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06660" y="898023"/>
            <a:ext cx="5356237" cy="4010301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61188" y="494465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2. </a:t>
            </a:r>
            <a:r>
              <a:rPr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调查的内容编辑区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642670" y="1218375"/>
            <a:ext cx="1465929" cy="5255996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99885" y="576234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3.</a:t>
            </a:r>
            <a:r>
              <a:rPr lang="zh-CN" altLang="en-US" dirty="0">
                <a:solidFill>
                  <a:srgbClr val="7030A0"/>
                </a:solidFill>
              </a:rPr>
              <a:t>题目</a:t>
            </a:r>
            <a:r>
              <a:rPr lang="zh-CN" altLang="en-US" dirty="0" smtClean="0">
                <a:solidFill>
                  <a:srgbClr val="7030A0"/>
                </a:solidFill>
              </a:rPr>
              <a:t>设置面板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014" y="1075856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调查的组成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版块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题目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添加问题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导</a:t>
            </a:r>
            <a:r>
              <a:rPr lang="zh-CN" altLang="en-US" b="1" dirty="0" smtClean="0">
                <a:solidFill>
                  <a:srgbClr val="FFC000"/>
                </a:solidFill>
              </a:rPr>
              <a:t>入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创建</a:t>
            </a:r>
            <a:r>
              <a:rPr lang="zh-CN" altLang="en-US" b="1" dirty="0" smtClean="0">
                <a:solidFill>
                  <a:schemeClr val="bg1"/>
                </a:solidFill>
              </a:rPr>
              <a:t>新问题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添加</a:t>
            </a:r>
            <a:r>
              <a:rPr lang="en-US" altLang="zh-CN" b="1" dirty="0" smtClean="0">
                <a:solidFill>
                  <a:srgbClr val="FFC000"/>
                </a:solidFill>
              </a:rPr>
              <a:t>/</a:t>
            </a:r>
            <a:r>
              <a:rPr lang="zh-CN" altLang="en-US" b="1" dirty="0" smtClean="0">
                <a:solidFill>
                  <a:srgbClr val="FFC000"/>
                </a:solidFill>
              </a:rPr>
              <a:t>删除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描述性文字：如指导语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图片</a:t>
            </a:r>
            <a:r>
              <a:rPr lang="zh-CN" altLang="en-US" b="1" dirty="0">
                <a:solidFill>
                  <a:schemeClr val="bg1"/>
                </a:solidFill>
              </a:rPr>
              <a:t>：纯图形、带文本的图形、来自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>
                <a:solidFill>
                  <a:schemeClr val="bg1"/>
                </a:solidFill>
              </a:rPr>
              <a:t>的图形和带文本的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 smtClean="0">
                <a:solidFill>
                  <a:schemeClr val="bg1"/>
                </a:solidFill>
              </a:rPr>
              <a:t>图形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25" y="3021530"/>
            <a:ext cx="401955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95" y="80539"/>
            <a:ext cx="7048500" cy="287655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253940" y="2018002"/>
            <a:ext cx="2286000" cy="843638"/>
          </a:xfrm>
          <a:prstGeom prst="ellipse">
            <a:avLst/>
          </a:prstGeom>
          <a:solidFill>
            <a:srgbClr val="FFCCCC">
              <a:alpha val="35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472855" y="2018002"/>
            <a:ext cx="1679973" cy="843638"/>
          </a:xfrm>
          <a:prstGeom prst="ellipse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8150568" y="2857910"/>
            <a:ext cx="772092" cy="6908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9979875" y="1287945"/>
            <a:ext cx="772092" cy="690857"/>
          </a:xfrm>
          <a:prstGeom prst="down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042" y="1213680"/>
            <a:ext cx="642529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标准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多</a:t>
            </a:r>
            <a:r>
              <a:rPr lang="zh-CN" altLang="en-US" b="1" dirty="0" smtClean="0">
                <a:solidFill>
                  <a:schemeClr val="bg1"/>
                </a:solidFill>
              </a:rPr>
              <a:t>选题、矩阵表、文本输入、滑块、排序、并列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特殊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恒定总和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热点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热图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图形滑块、向下钻取等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高级问题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计时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元信息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r>
              <a:rPr lang="zh-CN" altLang="en-US" b="1" dirty="0">
                <a:solidFill>
                  <a:schemeClr val="bg1"/>
                </a:solidFill>
              </a:rPr>
              <a:t>上</a:t>
            </a:r>
            <a:r>
              <a:rPr lang="zh-CN" altLang="en-US" b="1" dirty="0" smtClean="0">
                <a:solidFill>
                  <a:schemeClr val="bg1"/>
                </a:solidFill>
              </a:rPr>
              <a:t>传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验证</a:t>
            </a:r>
            <a:r>
              <a:rPr lang="zh-CN" altLang="en-US" b="1" dirty="0">
                <a:solidFill>
                  <a:schemeClr val="bg1"/>
                </a:solidFill>
              </a:rPr>
              <a:t>码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62504"/>
          <a:stretch/>
        </p:blipFill>
        <p:spPr>
          <a:xfrm>
            <a:off x="6647688" y="71486"/>
            <a:ext cx="4152900" cy="397154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7392607" y="147143"/>
            <a:ext cx="3363049" cy="966954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2606" y="1213680"/>
            <a:ext cx="3363049" cy="2829350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7025"/>
          <a:stretch/>
        </p:blipFill>
        <p:spPr>
          <a:xfrm>
            <a:off x="7743129" y="71486"/>
            <a:ext cx="4152900" cy="667020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圆角矩形 11"/>
          <p:cNvSpPr/>
          <p:nvPr/>
        </p:nvSpPr>
        <p:spPr>
          <a:xfrm>
            <a:off x="8509071" y="89469"/>
            <a:ext cx="3302293" cy="4249011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509071" y="4445856"/>
            <a:ext cx="3302293" cy="22259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3350" y="5213878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默认添加的新题目是“选择题”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34" y="-9459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进阶功能一：编辑题目的多种方式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411" y="1106289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管道传送文本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内容根据具体情况自动更新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富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文本编辑器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应用</a:t>
            </a:r>
            <a:r>
              <a:rPr lang="en-US" altLang="zh-CN" sz="2400" b="1" dirty="0" smtClean="0"/>
              <a:t>html</a:t>
            </a:r>
            <a:r>
              <a:rPr lang="zh-CN" altLang="en-US" sz="2400" b="1" dirty="0" smtClean="0"/>
              <a:t>语言进行更多设置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80" y="1106289"/>
            <a:ext cx="6943725" cy="45243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6699883" y="936681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29345"/>
          <a:stretch/>
        </p:blipFill>
        <p:spPr>
          <a:xfrm>
            <a:off x="4941380" y="5734090"/>
            <a:ext cx="5010150" cy="7806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6957848" y="3510455"/>
            <a:ext cx="4927257" cy="10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536973" y="6032939"/>
            <a:ext cx="2197124" cy="5438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4" y="3385781"/>
            <a:ext cx="4676775" cy="1076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4" y="4581374"/>
            <a:ext cx="4695825" cy="15430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椭圆 11"/>
          <p:cNvSpPr/>
          <p:nvPr/>
        </p:nvSpPr>
        <p:spPr>
          <a:xfrm>
            <a:off x="3805284" y="3368476"/>
            <a:ext cx="696796" cy="5450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46" y="1016189"/>
            <a:ext cx="3810000" cy="115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进阶功能二：题目特殊设置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064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C000"/>
                </a:solidFill>
              </a:rPr>
              <a:t>验证选项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是否强制回答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验证答案类型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文本最大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最小长度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数字范围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自定义验证</a:t>
            </a:r>
            <a:endParaRPr lang="en-US" altLang="zh-CN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显示逻辑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设置</a:t>
            </a:r>
            <a:r>
              <a:rPr lang="zh-CN" altLang="en-US" b="1" dirty="0"/>
              <a:t>在何种情况下对答题者</a:t>
            </a:r>
            <a:r>
              <a:rPr lang="zh-CN" altLang="en-US" b="1" dirty="0" smtClean="0"/>
              <a:t>显示此问题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/>
              <a:t>不能出现在显示逻辑</a:t>
            </a:r>
            <a:r>
              <a:rPr lang="zh-CN" altLang="en-US" b="1" dirty="0" smtClean="0"/>
              <a:t>之前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跳过逻辑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- </a:t>
            </a:r>
            <a:r>
              <a:rPr lang="zh-CN" altLang="en-US" b="1" dirty="0" smtClean="0"/>
              <a:t>设置在</a:t>
            </a:r>
            <a:r>
              <a:rPr lang="zh-CN" altLang="en-US" b="1" dirty="0"/>
              <a:t>何种条件下跳过此题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分页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- </a:t>
            </a:r>
            <a:r>
              <a:rPr lang="zh-CN" altLang="en-US" b="1" dirty="0"/>
              <a:t>当前</a:t>
            </a:r>
            <a:r>
              <a:rPr lang="zh-CN" altLang="en-US" b="1" dirty="0" smtClean="0"/>
              <a:t>题目将在</a:t>
            </a:r>
            <a:r>
              <a:rPr lang="zh-CN" altLang="en-US" b="1" dirty="0"/>
              <a:t>下一页显示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890" r="20479"/>
          <a:stretch/>
        </p:blipFill>
        <p:spPr>
          <a:xfrm>
            <a:off x="8461346" y="1006593"/>
            <a:ext cx="2090534" cy="56350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8534891" y="51362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534891" y="4010423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77364" y="980163"/>
            <a:ext cx="6726620" cy="5833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60" y="975614"/>
            <a:ext cx="381000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4" y="129930"/>
            <a:ext cx="4610100" cy="3895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8116781" y="2250591"/>
            <a:ext cx="16955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40326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739595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05408" y="2960797"/>
            <a:ext cx="9574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863" y="2444984"/>
            <a:ext cx="1570146" cy="4583253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6228122" y="4865580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228122" y="5211133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28122" y="55444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219580" y="3985220"/>
            <a:ext cx="1304760" cy="3522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181" y="4065575"/>
            <a:ext cx="5372100" cy="272415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7852997" y="409216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830129" y="104378"/>
            <a:ext cx="1323105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704009" y="-265562"/>
            <a:ext cx="4971501" cy="4311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9"/>
          <a:srcRect r="43576"/>
          <a:stretch/>
        </p:blipFill>
        <p:spPr>
          <a:xfrm>
            <a:off x="7779216" y="1778304"/>
            <a:ext cx="470797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7" grpId="0" animBg="1"/>
      <p:bldP spid="22" grpId="0" animBg="1"/>
      <p:bldP spid="23" grpId="0" animBg="1"/>
      <p:bldP spid="24" grpId="0" animBg="1"/>
      <p:bldP spid="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调查设置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42899" y="1086033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界面外观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主题、布局、进度条等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调查</a:t>
            </a:r>
            <a:r>
              <a:rPr lang="zh-CN" altLang="en-US" sz="2400" b="1" dirty="0"/>
              <a:t>选项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调查体验</a:t>
            </a:r>
            <a:endParaRPr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后退、保存、问题数量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调查保护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邀请访问、禁止多次参与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调查终止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设置结束语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重定向</a:t>
            </a:r>
            <a:r>
              <a:rPr lang="en-US" altLang="zh-CN" sz="2000" b="1" dirty="0" smtClean="0"/>
              <a:t>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发送电子邮件</a:t>
            </a:r>
            <a:endParaRPr lang="en-US" altLang="zh-CN" sz="20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09721"/>
            <a:ext cx="6257925" cy="195262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937171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80498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26" y="109721"/>
            <a:ext cx="332553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 rot="5400000">
            <a:off x="3503126" y="2799289"/>
            <a:ext cx="2517884" cy="6050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109721"/>
            <a:ext cx="546164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6474207" y="83551"/>
            <a:ext cx="5318400" cy="2092090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396678" y="2210627"/>
            <a:ext cx="5395929" cy="2150147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447609" y="4416028"/>
            <a:ext cx="5344998" cy="1869158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进阶功能三：调查流程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02220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版块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作用：条理清晰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答题者看不到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添加问题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移动已有问题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随机生成器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-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随机呈现问题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基于版块进行操作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分支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引导至不同答题路径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对版块进行操作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在分支中添加“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调查结束</a:t>
            </a:r>
            <a:r>
              <a:rPr lang="zh-CN" altLang="en-US" sz="2000" b="1" dirty="0" smtClean="0"/>
              <a:t>”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0" y="1022208"/>
            <a:ext cx="8048959" cy="2887640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3867807" y="928428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94938" y="2720442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580" y="4075041"/>
            <a:ext cx="5770975" cy="264855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565430" y="5654566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65430" y="6387695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081350" y="2720442"/>
            <a:ext cx="799012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80" y="3386055"/>
            <a:ext cx="6271720" cy="3544571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761186" y="407504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2194" y="4698823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616440" y="5419496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727555" y="601563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3013184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3518095"/>
            <a:ext cx="2743200" cy="137934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5041172"/>
            <a:ext cx="2743200" cy="1379343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3563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联系方式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5068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答疑相关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3013184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zh-CN" altLang="en-US" sz="2000" b="1" dirty="0"/>
              <a:t>李</a:t>
            </a:r>
            <a:r>
              <a:rPr lang="zh-CN" altLang="en-US" sz="2000" b="1" dirty="0" smtClean="0"/>
              <a:t>琦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2018.09 - </a:t>
            </a:r>
            <a:r>
              <a:rPr lang="zh-CN" altLang="en-US" b="1" dirty="0"/>
              <a:t>今   </a:t>
            </a:r>
            <a:r>
              <a:rPr lang="zh-CN" altLang="en-US" b="1" dirty="0" smtClean="0"/>
              <a:t>北京师范大学</a:t>
            </a: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心理学部实验中心             工程师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2013-2018    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清华大学</a:t>
            </a:r>
            <a:r>
              <a:rPr lang="en-US" altLang="zh-CN" b="1" dirty="0" smtClean="0"/>
              <a:t>          </a:t>
            </a:r>
            <a:r>
              <a:rPr lang="zh-CN" altLang="en-US" b="1" dirty="0" smtClean="0"/>
              <a:t>计算机科学</a:t>
            </a:r>
            <a:r>
              <a:rPr lang="zh-CN" altLang="en-US" b="1" dirty="0"/>
              <a:t>与技术系      </a:t>
            </a:r>
            <a:r>
              <a:rPr lang="zh-CN" altLang="en-US" b="1" dirty="0" smtClean="0"/>
              <a:t>  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博士</a:t>
            </a:r>
            <a:endParaRPr lang="en-US" altLang="zh-CN" b="1" dirty="0"/>
          </a:p>
          <a:p>
            <a:pPr lvl="1"/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研究方向：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社交</a:t>
            </a:r>
            <a:r>
              <a:rPr lang="zh-CN" altLang="en-US" b="1" dirty="0" smtClean="0"/>
              <a:t>网络大数据情感分析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青少年微博心理压力感知</a:t>
            </a:r>
            <a:endParaRPr lang="en-US" altLang="zh-CN" b="1" dirty="0" smtClean="0"/>
          </a:p>
        </p:txBody>
      </p:sp>
      <p:sp>
        <p:nvSpPr>
          <p:cNvPr id="15" name="矩形 14"/>
          <p:cNvSpPr/>
          <p:nvPr/>
        </p:nvSpPr>
        <p:spPr>
          <a:xfrm>
            <a:off x="3207835" y="3518094"/>
            <a:ext cx="7973121" cy="1379343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手机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微信：</a:t>
            </a:r>
            <a:r>
              <a:rPr lang="en-US" altLang="zh-CN" sz="2400" b="1" dirty="0"/>
              <a:t>18511835756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邮箱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qili0308@163.com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5041171"/>
            <a:ext cx="7973121" cy="1379343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      后</a:t>
            </a:r>
            <a:r>
              <a:rPr lang="zh-CN" altLang="en-US" sz="2400" b="1" dirty="0"/>
              <a:t>主楼</a:t>
            </a:r>
            <a:r>
              <a:rPr lang="en-US" altLang="zh-CN" sz="2400" b="1" dirty="0"/>
              <a:t>1424A</a:t>
            </a:r>
            <a:r>
              <a:rPr lang="zh-CN" altLang="en-US" sz="2400" b="1" dirty="0"/>
              <a:t>，周一下午</a:t>
            </a:r>
            <a:r>
              <a:rPr lang="en-US" altLang="zh-CN" sz="2400" b="1" dirty="0"/>
              <a:t>14:00 - </a:t>
            </a:r>
            <a:r>
              <a:rPr lang="en-US" altLang="zh-CN" sz="2400" b="1" dirty="0" smtClean="0"/>
              <a:t>17:30</a:t>
            </a:r>
            <a:endParaRPr lang="en-US" altLang="zh-CN" sz="2400" b="1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12305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研究方向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5250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44938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版本记录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恢复历史版本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正式发放前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自动模拟测试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审查</a:t>
            </a:r>
            <a:r>
              <a:rPr lang="en-US" altLang="zh-CN" sz="2000" b="1" dirty="0" smtClean="0"/>
              <a:t>-&gt;</a:t>
            </a: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AutoNum type="circleNumDbPlain"/>
            </a:pPr>
            <a:endParaRPr lang="en-US" altLang="zh-CN" sz="20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51" y="487417"/>
            <a:ext cx="4371975" cy="5715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3912158" y="1897062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12158" y="5223586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85" y="394466"/>
            <a:ext cx="7972425" cy="6153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椭圆 9"/>
          <p:cNvSpPr/>
          <p:nvPr/>
        </p:nvSpPr>
        <p:spPr>
          <a:xfrm>
            <a:off x="9816383" y="1103727"/>
            <a:ext cx="1453672" cy="69132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78" y="605502"/>
            <a:ext cx="4166892" cy="5870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158766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585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编辑器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定义事件（如调查回复）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设置条件（如根据特定问题答案）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添加</a:t>
            </a:r>
            <a:r>
              <a:rPr lang="zh-CN" altLang="en-US" sz="2000" b="1" dirty="0" smtClean="0"/>
              <a:t>任务（如发送电子邮件）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正在报告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事件</a:t>
            </a:r>
            <a:r>
              <a:rPr lang="zh-CN" altLang="en-US" sz="2000" b="1" dirty="0" smtClean="0"/>
              <a:t>报告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6" y="3773172"/>
            <a:ext cx="5044046" cy="2696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379" y="5121423"/>
            <a:ext cx="3725941" cy="15143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5696606" y="1097316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696605" y="256796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64106" y="518428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2638437"/>
            <a:ext cx="6647714" cy="4079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分发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项目</a:t>
            </a: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电子邮件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</a:t>
            </a:r>
            <a:r>
              <a:rPr lang="zh-CN" altLang="en-US" sz="2400" b="1" dirty="0" smtClean="0"/>
              <a:t>重复使用匿名链接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为每个人生成追踪链接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网站</a:t>
            </a:r>
            <a:r>
              <a:rPr lang="zh-CN" altLang="en-US" sz="2400" b="1" dirty="0"/>
              <a:t>上</a:t>
            </a:r>
            <a:r>
              <a:rPr lang="zh-CN" altLang="en-US" sz="2400" b="1" dirty="0" smtClean="0"/>
              <a:t>嵌入调查</a:t>
            </a:r>
            <a:r>
              <a:rPr lang="zh-CN" altLang="en-US" sz="2400" b="1" dirty="0"/>
              <a:t>链接手机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手机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二</a:t>
            </a:r>
            <a:r>
              <a:rPr lang="zh-CN" altLang="en-US" sz="2400" b="1" dirty="0"/>
              <a:t>维码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3" y="488714"/>
            <a:ext cx="7288236" cy="37049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36" y="1274454"/>
            <a:ext cx="7204271" cy="43468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4893136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2139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68521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数据和分析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筛选器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文本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交叉表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65" y="988081"/>
            <a:ext cx="6934200" cy="2209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8"/>
          <p:cNvSpPr/>
          <p:nvPr/>
        </p:nvSpPr>
        <p:spPr>
          <a:xfrm>
            <a:off x="4035973" y="1848331"/>
            <a:ext cx="853330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872988"/>
            <a:ext cx="6499170" cy="5403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1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调查报告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结果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默认报告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</a:t>
            </a:r>
            <a:r>
              <a:rPr lang="zh-CN" altLang="en-US" sz="2400" b="1" dirty="0" smtClean="0"/>
              <a:t>器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根据问题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添加可视化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1" y="1274453"/>
            <a:ext cx="753668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其它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库的使用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调查</a:t>
            </a:r>
            <a:r>
              <a:rPr lang="zh-CN" altLang="en-US" sz="2400" b="1" dirty="0" smtClean="0"/>
              <a:t>库、图形库、文件库、消息库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添加到库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方便以后调查重复使用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68" y="511158"/>
            <a:ext cx="3768123" cy="76246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480332" y="511880"/>
            <a:ext cx="816972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2329867"/>
            <a:ext cx="4505325" cy="4514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468" y="1443886"/>
            <a:ext cx="3799911" cy="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5733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总结：如何完成一个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9916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43395"/>
            <a:ext cx="389040" cy="3482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4748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6511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27089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89560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26109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423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0497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2955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891614"/>
            <a:ext cx="387607" cy="281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081068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4455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3057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07185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07185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365487"/>
            <a:ext cx="0" cy="28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0262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3799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0396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25245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0172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5543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1800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2000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4599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4312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497781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4157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18904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4355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89514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4190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59361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3364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3218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3113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2807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1703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2685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2763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643102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4848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4848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16631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048482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598764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382048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49410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1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1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作业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编制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在线调查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程序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670" y="1608083"/>
            <a:ext cx="8644270" cy="491884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调查主题自定，不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少于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40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道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题目，测量被试的某一心理变量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包含</a:t>
            </a:r>
            <a:r>
              <a:rPr lang="zh-CN" altLang="en-US" sz="2000" b="1" dirty="0">
                <a:solidFill>
                  <a:schemeClr val="tx1"/>
                </a:solidFill>
              </a:rPr>
              <a:t>单选、多选、李克特量表等多种题目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类型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跳</a:t>
            </a:r>
            <a:r>
              <a:rPr lang="zh-CN" altLang="en-US" sz="2000" b="1" dirty="0">
                <a:solidFill>
                  <a:schemeClr val="tx1"/>
                </a:solidFill>
              </a:rPr>
              <a:t>过逻辑、显示逻辑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、问题验证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版块设计清晰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被</a:t>
            </a:r>
            <a:r>
              <a:rPr lang="zh-CN" altLang="en-US" sz="2000" b="1" dirty="0">
                <a:solidFill>
                  <a:schemeClr val="tx1"/>
                </a:solidFill>
              </a:rPr>
              <a:t>试间随机和被试内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随机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详细的数据分析结果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外观设计优美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利用多种分发和收集途径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鼓励特殊问题形式的运用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鼓励合理的分支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设计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462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95" y="4434004"/>
            <a:ext cx="2463982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一颗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彩蛋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01" y="541276"/>
            <a:ext cx="3343971" cy="39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1550019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2524381"/>
            <a:ext cx="2743200" cy="1550019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4660184"/>
            <a:ext cx="2743200" cy="1550019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510088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是什么？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2658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478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怎么学？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1550019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/>
              <a:t>互联网技术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心理学实验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编程</a:t>
            </a:r>
            <a:endParaRPr lang="zh-CN" alt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3207835" y="2524380"/>
            <a:ext cx="7973121" cy="1550019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对比传统方法：</a:t>
            </a:r>
            <a:endParaRPr lang="en-US" altLang="zh-CN" sz="32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、速度快；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、范围大；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、成本低；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、可整合性高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4660183"/>
            <a:ext cx="7973121" cy="1550019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400" b="1" dirty="0" err="1"/>
              <a:t>Qualtrics</a:t>
            </a:r>
            <a:r>
              <a:rPr lang="zh-CN" altLang="en-US" sz="2400" b="1" dirty="0"/>
              <a:t>在线调查系统；</a:t>
            </a:r>
            <a:endParaRPr lang="en-US" altLang="zh-CN" sz="2400" b="1" dirty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基础知识；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err="1" smtClean="0"/>
              <a:t>Inquisit</a:t>
            </a:r>
            <a:r>
              <a:rPr lang="en-US" altLang="zh-CN" sz="2400" b="1" dirty="0" smtClean="0"/>
              <a:t> Web</a:t>
            </a:r>
            <a:r>
              <a:rPr lang="zh-CN" altLang="en-US" sz="2400" b="1" dirty="0" smtClean="0"/>
              <a:t>在线实验系统；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335316" y="444497"/>
            <a:ext cx="9475684" cy="2692400"/>
          </a:xfrm>
          <a:prstGeom prst="rect">
            <a:avLst/>
          </a:pr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 </a:t>
            </a:r>
            <a:r>
              <a:rPr lang="zh-CN" altLang="en-US" sz="1600" b="1" dirty="0" smtClean="0"/>
              <a:t> 应用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Qutrics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、静态网页、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Inquisit</a:t>
            </a:r>
            <a:r>
              <a:rPr lang="en-US" altLang="zh-CN" sz="1600" b="1" dirty="0" smtClean="0">
                <a:solidFill>
                  <a:schemeClr val="accent4"/>
                </a:solidFill>
              </a:rPr>
              <a:t> </a:t>
            </a:r>
            <a:r>
              <a:rPr lang="zh-CN" altLang="en-US" sz="1600" b="1" dirty="0" smtClean="0"/>
              <a:t>三部分知识，自定题目，完成一套完整的在线调查与实验系统：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选择一：根据多质多法交叉验证的方法，采用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测量同一心理变量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选择二：开展相关或因果研究，探讨心理变量间的关系，采用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分别测量不同心理变量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根据你的选择，完成作业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1,2,3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，最终形成完整的在线调查与实验系统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该实验系统作为唯一需要提交的作业，作为课程成绩考核内容（在线提交项目网址即可）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3-5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人一组，以小组为单位提交作业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1438" y="3321316"/>
            <a:ext cx="9489561" cy="925032"/>
          </a:xfrm>
          <a:prstGeom prst="rect">
            <a:avLst/>
          </a:pr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编制不少于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道题目的</a:t>
            </a:r>
            <a:r>
              <a:rPr lang="en-US" altLang="zh-CN" sz="1600" b="1" dirty="0" err="1"/>
              <a:t>Qualtrics</a:t>
            </a:r>
            <a:r>
              <a:rPr lang="zh-CN" altLang="en-US" sz="1600" b="1" dirty="0"/>
              <a:t>在线调查程序</a:t>
            </a:r>
            <a:r>
              <a:rPr lang="zh-CN" altLang="en-US" sz="1600" b="1" dirty="0">
                <a:sym typeface="Wingdings" panose="05000000000000000000" pitchFamily="2" charset="2"/>
              </a:rPr>
              <a:t>：（</a:t>
            </a:r>
            <a:r>
              <a:rPr lang="en-US" altLang="zh-CN" sz="1600" b="1" dirty="0">
                <a:sym typeface="Wingdings" panose="05000000000000000000" pitchFamily="2" charset="2"/>
              </a:rPr>
              <a:t>1</a:t>
            </a:r>
            <a:r>
              <a:rPr lang="zh-CN" altLang="en-US" sz="1600" b="1" dirty="0">
                <a:sym typeface="Wingdings" panose="05000000000000000000" pitchFamily="2" charset="2"/>
              </a:rPr>
              <a:t>）</a:t>
            </a:r>
            <a:r>
              <a:rPr lang="zh-CN" altLang="en-US" sz="1600" b="1" dirty="0"/>
              <a:t>包含单选、多选、李克特量表等多种题目类型；（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）设置被试间随机和被试内随机，以及跳过逻辑。</a:t>
            </a:r>
            <a:endParaRPr lang="en-US" altLang="zh-CN" sz="1600" b="1" dirty="0"/>
          </a:p>
        </p:txBody>
      </p:sp>
      <p:sp>
        <p:nvSpPr>
          <p:cNvPr id="48" name="矩形 47"/>
          <p:cNvSpPr/>
          <p:nvPr/>
        </p:nvSpPr>
        <p:spPr>
          <a:xfrm>
            <a:off x="2335317" y="4430767"/>
            <a:ext cx="9489560" cy="925032"/>
          </a:xfrm>
          <a:prstGeom prst="rect">
            <a:avLst/>
          </a:pr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开发一个基于</a:t>
            </a:r>
            <a:r>
              <a:rPr lang="en-US" altLang="zh-CN" sz="1600" b="1" dirty="0"/>
              <a:t>Bootstrap</a:t>
            </a:r>
            <a:r>
              <a:rPr lang="zh-CN" altLang="en-US" sz="1600" b="1" dirty="0"/>
              <a:t>框架的静态网页：（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）图文并茂的呈现实验介绍；（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）设置进入实验的二维码及按钮；（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）设置菜单栏，主页整合多项实验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sp>
        <p:nvSpPr>
          <p:cNvPr id="49" name="矩形 48"/>
          <p:cNvSpPr/>
          <p:nvPr/>
        </p:nvSpPr>
        <p:spPr>
          <a:xfrm>
            <a:off x="2335316" y="5496480"/>
            <a:ext cx="9489561" cy="925032"/>
          </a:xfrm>
          <a:prstGeom prst="rect">
            <a:avLst/>
          </a:pr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：编制基于</a:t>
            </a:r>
            <a:r>
              <a:rPr lang="en-US" altLang="zh-CN" sz="1600" b="1" dirty="0" smtClean="0"/>
              <a:t>Inquisit Web</a:t>
            </a:r>
            <a:r>
              <a:rPr lang="zh-CN" altLang="en-US" sz="1600" b="1" dirty="0" smtClean="0"/>
              <a:t>的实验程序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）包含指导语、练习、正式实验、结束语模块；（</a:t>
            </a:r>
            <a:r>
              <a:rPr lang="en-US" altLang="zh-CN" sz="1600" b="1" dirty="0">
                <a:sym typeface="Wingdings" panose="05000000000000000000" pitchFamily="2" charset="2"/>
              </a:rPr>
              <a:t>2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）刺激材料包含文字、图片、语音；（</a:t>
            </a:r>
            <a:r>
              <a:rPr lang="en-US" altLang="zh-CN" sz="1600" b="1" dirty="0">
                <a:sym typeface="Wingdings" panose="05000000000000000000" pitchFamily="2" charset="2"/>
              </a:rPr>
              <a:t>3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51" name="矩形 50"/>
          <p:cNvSpPr/>
          <p:nvPr/>
        </p:nvSpPr>
        <p:spPr>
          <a:xfrm>
            <a:off x="552598" y="3321316"/>
            <a:ext cx="1631804" cy="1580884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505740"/>
              <a:gd name="connsiteY0" fmla="*/ 1254642 h 1254642"/>
              <a:gd name="connsiteX1" fmla="*/ 2505740 w 2505740"/>
              <a:gd name="connsiteY1" fmla="*/ 0 h 1254642"/>
              <a:gd name="connsiteX2" fmla="*/ 2505740 w 2505740"/>
              <a:gd name="connsiteY2" fmla="*/ 925032 h 1254642"/>
              <a:gd name="connsiteX3" fmla="*/ 616688 w 2505740"/>
              <a:gd name="connsiteY3" fmla="*/ 925032 h 1254642"/>
              <a:gd name="connsiteX4" fmla="*/ 0 w 2505740"/>
              <a:gd name="connsiteY4" fmla="*/ 1254642 h 1254642"/>
              <a:gd name="connsiteX0" fmla="*/ 0 w 2505740"/>
              <a:gd name="connsiteY0" fmla="*/ 1254642 h 1573618"/>
              <a:gd name="connsiteX1" fmla="*/ 2505740 w 2505740"/>
              <a:gd name="connsiteY1" fmla="*/ 0 h 1573618"/>
              <a:gd name="connsiteX2" fmla="*/ 2505740 w 2505740"/>
              <a:gd name="connsiteY2" fmla="*/ 925032 h 1573618"/>
              <a:gd name="connsiteX3" fmla="*/ 265814 w 2505740"/>
              <a:gd name="connsiteY3" fmla="*/ 1573618 h 1573618"/>
              <a:gd name="connsiteX4" fmla="*/ 0 w 2505740"/>
              <a:gd name="connsiteY4" fmla="*/ 1254642 h 1573618"/>
              <a:gd name="connsiteX0" fmla="*/ 0 w 2388782"/>
              <a:gd name="connsiteY0" fmla="*/ 1382233 h 1573618"/>
              <a:gd name="connsiteX1" fmla="*/ 2388782 w 2388782"/>
              <a:gd name="connsiteY1" fmla="*/ 0 h 1573618"/>
              <a:gd name="connsiteX2" fmla="*/ 2388782 w 2388782"/>
              <a:gd name="connsiteY2" fmla="*/ 925032 h 1573618"/>
              <a:gd name="connsiteX3" fmla="*/ 148856 w 2388782"/>
              <a:gd name="connsiteY3" fmla="*/ 1573618 h 1573618"/>
              <a:gd name="connsiteX4" fmla="*/ 0 w 2388782"/>
              <a:gd name="connsiteY4" fmla="*/ 1382233 h 15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782" h="1573618">
                <a:moveTo>
                  <a:pt x="0" y="1382233"/>
                </a:moveTo>
                <a:lnTo>
                  <a:pt x="2388782" y="0"/>
                </a:lnTo>
                <a:lnTo>
                  <a:pt x="2388782" y="925032"/>
                </a:lnTo>
                <a:lnTo>
                  <a:pt x="148856" y="1573618"/>
                </a:lnTo>
                <a:lnTo>
                  <a:pt x="0" y="1382233"/>
                </a:lnTo>
                <a:close/>
              </a:path>
            </a:pathLst>
          </a:cu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4148" y="4430767"/>
            <a:ext cx="1631805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244549 w 2133601"/>
              <a:gd name="connsiteY3" fmla="*/ 925032 h 925032"/>
              <a:gd name="connsiteX4" fmla="*/ 0 w 2133601"/>
              <a:gd name="connsiteY4" fmla="*/ 45720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85061 w 2133601"/>
              <a:gd name="connsiteY3" fmla="*/ 925032 h 925032"/>
              <a:gd name="connsiteX4" fmla="*/ 0 w 2133601"/>
              <a:gd name="connsiteY4" fmla="*/ 457200 h 925032"/>
              <a:gd name="connsiteX0" fmla="*/ 0 w 2112336"/>
              <a:gd name="connsiteY0" fmla="*/ 637954 h 925032"/>
              <a:gd name="connsiteX1" fmla="*/ 2112336 w 2112336"/>
              <a:gd name="connsiteY1" fmla="*/ 0 h 925032"/>
              <a:gd name="connsiteX2" fmla="*/ 2112336 w 2112336"/>
              <a:gd name="connsiteY2" fmla="*/ 925032 h 925032"/>
              <a:gd name="connsiteX3" fmla="*/ 63796 w 2112336"/>
              <a:gd name="connsiteY3" fmla="*/ 925032 h 925032"/>
              <a:gd name="connsiteX4" fmla="*/ 0 w 2112336"/>
              <a:gd name="connsiteY4" fmla="*/ 637954 h 925032"/>
              <a:gd name="connsiteX0" fmla="*/ 0 w 2091071"/>
              <a:gd name="connsiteY0" fmla="*/ 691117 h 925032"/>
              <a:gd name="connsiteX1" fmla="*/ 2091071 w 2091071"/>
              <a:gd name="connsiteY1" fmla="*/ 0 h 925032"/>
              <a:gd name="connsiteX2" fmla="*/ 2091071 w 2091071"/>
              <a:gd name="connsiteY2" fmla="*/ 925032 h 925032"/>
              <a:gd name="connsiteX3" fmla="*/ 42531 w 2091071"/>
              <a:gd name="connsiteY3" fmla="*/ 925032 h 925032"/>
              <a:gd name="connsiteX4" fmla="*/ 0 w 2091071"/>
              <a:gd name="connsiteY4" fmla="*/ 691117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071" h="925032">
                <a:moveTo>
                  <a:pt x="0" y="691117"/>
                </a:moveTo>
                <a:lnTo>
                  <a:pt x="2091071" y="0"/>
                </a:lnTo>
                <a:lnTo>
                  <a:pt x="2091071" y="925032"/>
                </a:lnTo>
                <a:lnTo>
                  <a:pt x="42531" y="925032"/>
                </a:lnTo>
                <a:lnTo>
                  <a:pt x="0" y="691117"/>
                </a:lnTo>
                <a:close/>
              </a:path>
            </a:pathLst>
          </a:cu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5178" y="5496480"/>
            <a:ext cx="1950773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1995377"/>
              <a:gd name="connsiteY0" fmla="*/ 0 h 925032"/>
              <a:gd name="connsiteX1" fmla="*/ 1995377 w 1995377"/>
              <a:gd name="connsiteY1" fmla="*/ 0 h 925032"/>
              <a:gd name="connsiteX2" fmla="*/ 1995377 w 1995377"/>
              <a:gd name="connsiteY2" fmla="*/ 925032 h 925032"/>
              <a:gd name="connsiteX3" fmla="*/ 106325 w 1995377"/>
              <a:gd name="connsiteY3" fmla="*/ 925032 h 925032"/>
              <a:gd name="connsiteX4" fmla="*/ 0 w 1995377"/>
              <a:gd name="connsiteY4" fmla="*/ 0 h 925032"/>
              <a:gd name="connsiteX0" fmla="*/ 53163 w 2048540"/>
              <a:gd name="connsiteY0" fmla="*/ 0 h 925032"/>
              <a:gd name="connsiteX1" fmla="*/ 2048540 w 2048540"/>
              <a:gd name="connsiteY1" fmla="*/ 0 h 925032"/>
              <a:gd name="connsiteX2" fmla="*/ 2048540 w 2048540"/>
              <a:gd name="connsiteY2" fmla="*/ 925032 h 925032"/>
              <a:gd name="connsiteX3" fmla="*/ 0 w 2048540"/>
              <a:gd name="connsiteY3" fmla="*/ 255181 h 925032"/>
              <a:gd name="connsiteX4" fmla="*/ 53163 w 2048540"/>
              <a:gd name="connsiteY4" fmla="*/ 0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8540" h="925032">
                <a:moveTo>
                  <a:pt x="53163" y="0"/>
                </a:moveTo>
                <a:lnTo>
                  <a:pt x="2048540" y="0"/>
                </a:lnTo>
                <a:lnTo>
                  <a:pt x="2048540" y="925032"/>
                </a:lnTo>
                <a:lnTo>
                  <a:pt x="0" y="255181"/>
                </a:lnTo>
                <a:lnTo>
                  <a:pt x="53163" y="0"/>
                </a:lnTo>
                <a:close/>
              </a:path>
            </a:pathLst>
          </a:cu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V="1">
            <a:off x="685799" y="444496"/>
            <a:ext cx="1498601" cy="3986270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239926"/>
              <a:gd name="connsiteY0" fmla="*/ 0 h 1371600"/>
              <a:gd name="connsiteX1" fmla="*/ 2239926 w 2239926"/>
              <a:gd name="connsiteY1" fmla="*/ 446568 h 1371600"/>
              <a:gd name="connsiteX2" fmla="*/ 2239926 w 2239926"/>
              <a:gd name="connsiteY2" fmla="*/ 1371600 h 1371600"/>
              <a:gd name="connsiteX3" fmla="*/ 350874 w 2239926"/>
              <a:gd name="connsiteY3" fmla="*/ 1371600 h 1371600"/>
              <a:gd name="connsiteX4" fmla="*/ 0 w 2239926"/>
              <a:gd name="connsiteY4" fmla="*/ 0 h 1371600"/>
              <a:gd name="connsiteX0" fmla="*/ 106326 w 2346252"/>
              <a:gd name="connsiteY0" fmla="*/ 0 h 1371600"/>
              <a:gd name="connsiteX1" fmla="*/ 2346252 w 2346252"/>
              <a:gd name="connsiteY1" fmla="*/ 446568 h 1371600"/>
              <a:gd name="connsiteX2" fmla="*/ 2346252 w 2346252"/>
              <a:gd name="connsiteY2" fmla="*/ 1371600 h 1371600"/>
              <a:gd name="connsiteX3" fmla="*/ 0 w 2346252"/>
              <a:gd name="connsiteY3" fmla="*/ 202019 h 1371600"/>
              <a:gd name="connsiteX4" fmla="*/ 106326 w 2346252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6252" h="1371600">
                <a:moveTo>
                  <a:pt x="106326" y="0"/>
                </a:moveTo>
                <a:lnTo>
                  <a:pt x="2346252" y="446568"/>
                </a:lnTo>
                <a:lnTo>
                  <a:pt x="2346252" y="1371600"/>
                </a:lnTo>
                <a:lnTo>
                  <a:pt x="0" y="202019"/>
                </a:lnTo>
                <a:lnTo>
                  <a:pt x="106326" y="0"/>
                </a:lnTo>
                <a:close/>
              </a:path>
            </a:pathLst>
          </a:cu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-5188395" y="1075689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课程要求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1953634"/>
            <a:ext cx="10290717" cy="33320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一定要来上课！ 一定要来上课！ 一定要来上课！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一定要写作业！ 一定要写作业！ 一定要写作业！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一定要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带电脑！ 一定要带电脑！ 一定要带电脑！</a:t>
            </a:r>
            <a:endParaRPr lang="en-US" altLang="zh-CN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0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参考书和学习资源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385"/>
            <a:ext cx="1925733" cy="1925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33" y="1981385"/>
            <a:ext cx="2568894" cy="19257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32827" y="1981385"/>
            <a:ext cx="5761074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心理学部实验</a:t>
            </a:r>
            <a:r>
              <a:rPr lang="zh-CN" altLang="en-US" sz="20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中心</a:t>
            </a:r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官方微信公众号：</a:t>
            </a:r>
            <a:endParaRPr lang="en-US" altLang="zh-CN" sz="20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《Qualtrics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199" y="4373449"/>
            <a:ext cx="10255701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心理学实验软件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冯成志，北京大学出版社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http://www.millisecond.com/download/library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https://github.com/jellyfishfree/Inquisit-Web-BNUPSY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152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sp>
        <p:nvSpPr>
          <p:cNvPr id="3" name="圆角矩形 2"/>
          <p:cNvSpPr/>
          <p:nvPr/>
        </p:nvSpPr>
        <p:spPr>
          <a:xfrm>
            <a:off x="2501464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注册</a:t>
            </a:r>
            <a:endParaRPr lang="zh-CN" altLang="en-US" sz="2800" b="1" dirty="0"/>
          </a:p>
        </p:txBody>
      </p:sp>
      <p:cxnSp>
        <p:nvCxnSpPr>
          <p:cNvPr id="6" name="直接箭头连接符 5"/>
          <p:cNvCxnSpPr>
            <a:stCxn id="3" idx="3"/>
          </p:cNvCxnSpPr>
          <p:nvPr/>
        </p:nvCxnSpPr>
        <p:spPr>
          <a:xfrm flipV="1">
            <a:off x="4225161" y="2144108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803229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创建项目</a:t>
            </a:r>
            <a:endParaRPr lang="zh-CN" altLang="en-US" sz="2800" b="1" dirty="0"/>
          </a:p>
        </p:txBody>
      </p:sp>
      <p:sp>
        <p:nvSpPr>
          <p:cNvPr id="8" name="圆角矩形 7"/>
          <p:cNvSpPr/>
          <p:nvPr/>
        </p:nvSpPr>
        <p:spPr>
          <a:xfrm>
            <a:off x="7104994" y="1718439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</a:t>
            </a:r>
            <a:endParaRPr lang="zh-CN" altLang="en-US" sz="2800" b="1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38603" y="2148073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15503" y="3180525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工具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8" idx="2"/>
            <a:endCxn id="10" idx="0"/>
          </p:cNvCxnSpPr>
          <p:nvPr/>
        </p:nvCxnSpPr>
        <p:spPr>
          <a:xfrm>
            <a:off x="7966843" y="2569777"/>
            <a:ext cx="10509" cy="6107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126013" y="463978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分发项目</a:t>
            </a:r>
            <a:endParaRPr lang="zh-CN" altLang="en-US" sz="2800" b="1" dirty="0"/>
          </a:p>
        </p:txBody>
      </p:sp>
      <p:cxnSp>
        <p:nvCxnSpPr>
          <p:cNvPr id="15" name="直接箭头连接符 14"/>
          <p:cNvCxnSpPr>
            <a:stCxn id="10" idx="2"/>
            <a:endCxn id="14" idx="0"/>
          </p:cNvCxnSpPr>
          <p:nvPr/>
        </p:nvCxnSpPr>
        <p:spPr>
          <a:xfrm>
            <a:off x="7977352" y="4031863"/>
            <a:ext cx="10510" cy="6079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825416" y="463801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数据分析</a:t>
            </a:r>
            <a:endParaRPr lang="zh-CN" altLang="en-US" sz="2800" b="1" dirty="0"/>
          </a:p>
        </p:txBody>
      </p:sp>
      <p:cxnSp>
        <p:nvCxnSpPr>
          <p:cNvPr id="21" name="直接箭头连接符 20"/>
          <p:cNvCxnSpPr>
            <a:stCxn id="14" idx="1"/>
            <a:endCxn id="19" idx="3"/>
          </p:cNvCxnSpPr>
          <p:nvPr/>
        </p:nvCxnSpPr>
        <p:spPr>
          <a:xfrm flipH="1" flipV="1">
            <a:off x="6549113" y="506368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502631" y="465903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调查报告</a:t>
            </a:r>
            <a:endParaRPr lang="zh-CN" altLang="en-US" sz="28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237422" y="506191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492267" y="2809325"/>
            <a:ext cx="4286907" cy="159262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阶功能一：编辑题目的多种方式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阶功能二：题目特殊设置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阶功能三：调查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003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2752" y="1273929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）从心理学院首页下方找到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在线调查</a:t>
            </a:r>
            <a:r>
              <a:rPr lang="zh-CN" altLang="en-US" sz="2400" b="1" dirty="0"/>
              <a:t>图标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网址：</a:t>
            </a:r>
            <a:r>
              <a:rPr lang="en-US" altLang="zh-CN" sz="2400" b="1" dirty="0">
                <a:hlinkClick r:id="rId3"/>
              </a:rPr>
              <a:t>http://psych.bnu.edu.cn</a:t>
            </a:r>
            <a:r>
              <a:rPr lang="en-US" altLang="zh-CN" sz="2400" b="1" dirty="0" smtClean="0">
                <a:hlinkClick r:id="rId3"/>
              </a:rPr>
              <a:t>/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）使用</a:t>
            </a:r>
            <a:r>
              <a:rPr lang="en-US" altLang="zh-CN" sz="2400" b="1" dirty="0" err="1" smtClean="0">
                <a:solidFill>
                  <a:srgbClr val="FFC000"/>
                </a:solidFill>
              </a:rPr>
              <a:t>bnu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域名</a:t>
            </a:r>
            <a:r>
              <a:rPr lang="zh-CN" altLang="en-US" sz="2400" b="1" dirty="0" smtClean="0"/>
              <a:t>邮箱注册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）登陆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）账户设置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用户设置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en-US" altLang="zh-CN" sz="2400" b="1" dirty="0" smtClean="0"/>
              <a:t>· </a:t>
            </a:r>
            <a:r>
              <a:rPr lang="zh-CN" altLang="en-US" sz="2400" b="1" dirty="0" smtClean="0"/>
              <a:t>时区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语言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· </a:t>
            </a:r>
            <a:r>
              <a:rPr lang="zh-CN" altLang="en-US" sz="2400" b="1" dirty="0" smtClean="0"/>
              <a:t>密码修改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账户使用情况</a:t>
            </a:r>
            <a:endParaRPr lang="en-US" altLang="zh-CN" sz="2400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2" y="358213"/>
            <a:ext cx="3696216" cy="2200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13" y="2651400"/>
            <a:ext cx="3620899" cy="357072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052710" y="5507421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52" y="2719286"/>
            <a:ext cx="3615887" cy="3768671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793256" y="3760602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16785" y="400558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CN" dirty="0" err="1" smtClean="0">
                <a:solidFill>
                  <a:srgbClr val="FF0000"/>
                </a:solidFill>
              </a:rPr>
              <a:t>bnu</a:t>
            </a:r>
            <a:r>
              <a:rPr lang="zh-CN" altLang="en-US" dirty="0" smtClean="0">
                <a:solidFill>
                  <a:srgbClr val="FF0000"/>
                </a:solidFill>
              </a:rPr>
              <a:t>邮箱注册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532" y="2667793"/>
            <a:ext cx="3638550" cy="254317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4429909" y="3767400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004" y="3012258"/>
            <a:ext cx="4987487" cy="373712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671407" y="3519675"/>
            <a:ext cx="897352" cy="5519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114048" y="3552498"/>
            <a:ext cx="711874" cy="4755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1430</Words>
  <Application>Microsoft Office PowerPoint</Application>
  <PresentationFormat>宽屏</PresentationFormat>
  <Paragraphs>290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方正姚体</vt:lpstr>
      <vt:lpstr>Arial</vt:lpstr>
      <vt:lpstr>Wingdings</vt:lpstr>
      <vt:lpstr>Office 主题​​</vt:lpstr>
      <vt:lpstr>PowerPoint 演示文稿</vt:lpstr>
      <vt:lpstr>PowerPoint 演示文稿</vt:lpstr>
      <vt:lpstr>是什么？</vt:lpstr>
      <vt:lpstr>PowerPoint 演示文稿</vt:lpstr>
      <vt:lpstr>PowerPoint 演示文稿</vt:lpstr>
      <vt:lpstr>课程要求</vt:lpstr>
      <vt:lpstr>参考书和学习资源</vt:lpstr>
      <vt:lpstr>Qualtrics 在线调查系统</vt:lpstr>
      <vt:lpstr>成为Qualtrics用户 </vt:lpstr>
      <vt:lpstr>成为Qualtrics用户 </vt:lpstr>
      <vt:lpstr>创建项目</vt:lpstr>
      <vt:lpstr>创建项目</vt:lpstr>
      <vt:lpstr>调查</vt:lpstr>
      <vt:lpstr>添加问题</vt:lpstr>
      <vt:lpstr>添加问题</vt:lpstr>
      <vt:lpstr>进阶功能一：编辑题目的多种方式</vt:lpstr>
      <vt:lpstr>进阶功能二：题目特殊设置</vt:lpstr>
      <vt:lpstr>调查设置</vt:lpstr>
      <vt:lpstr>进阶功能三：调查流程</vt:lpstr>
      <vt:lpstr>工具</vt:lpstr>
      <vt:lpstr>工具</vt:lpstr>
      <vt:lpstr>分发项目</vt:lpstr>
      <vt:lpstr>数据和分析</vt:lpstr>
      <vt:lpstr>调查报告</vt:lpstr>
      <vt:lpstr>其它</vt:lpstr>
      <vt:lpstr>总结：如何完成一个Qualtrics调查</vt:lpstr>
      <vt:lpstr>作业 1 编制Qualtrics在线调查程序</vt:lpstr>
      <vt:lpstr>一颗彩蛋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327</cp:revision>
  <dcterms:created xsi:type="dcterms:W3CDTF">2017-11-20T01:11:33Z</dcterms:created>
  <dcterms:modified xsi:type="dcterms:W3CDTF">2018-11-15T08:01:40Z</dcterms:modified>
</cp:coreProperties>
</file>